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256" r:id="rId2"/>
    <p:sldId id="273" r:id="rId3"/>
    <p:sldId id="274" r:id="rId4"/>
    <p:sldId id="275" r:id="rId5"/>
    <p:sldId id="303" r:id="rId6"/>
    <p:sldId id="276" r:id="rId7"/>
    <p:sldId id="277" r:id="rId8"/>
    <p:sldId id="278" r:id="rId9"/>
    <p:sldId id="279" r:id="rId10"/>
    <p:sldId id="280" r:id="rId11"/>
    <p:sldId id="282" r:id="rId12"/>
    <p:sldId id="281" r:id="rId13"/>
    <p:sldId id="289" r:id="rId14"/>
    <p:sldId id="284" r:id="rId15"/>
    <p:sldId id="302" r:id="rId16"/>
    <p:sldId id="290" r:id="rId17"/>
    <p:sldId id="285" r:id="rId18"/>
    <p:sldId id="291" r:id="rId19"/>
    <p:sldId id="293" r:id="rId20"/>
    <p:sldId id="292" r:id="rId21"/>
    <p:sldId id="287" r:id="rId22"/>
    <p:sldId id="294" r:id="rId23"/>
    <p:sldId id="295" r:id="rId24"/>
    <p:sldId id="296" r:id="rId25"/>
    <p:sldId id="297" r:id="rId26"/>
    <p:sldId id="301" r:id="rId27"/>
    <p:sldId id="300" r:id="rId28"/>
    <p:sldId id="29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92" y="58"/>
      </p:cViewPr>
      <p:guideLst>
        <p:guide orient="horz" pos="1933"/>
        <p:guide pos="3863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1EF83-7671-4CA6-B56D-ACAF687FFE0C}" type="datetimeFigureOut">
              <a:rPr lang="de-DE" smtClean="0"/>
              <a:t>22.03.2019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5951E-E0F9-43AB-AFCE-C501C7ED9F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20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8F7BD-5C27-4AFD-ABA1-96EDB2CADE47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28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F82-B5F2-4677-BC98-701395E95CA8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32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26BA-C017-4230-982D-006C372696D7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61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C18-D0C8-4AEB-A2BB-AD8AE8619A89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69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B12F-3F50-423F-BF05-8D39A0BFD14B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E6711-1EC2-48DF-B6F0-A3B976F79394}" type="datetime1">
              <a:rPr lang="de-DE" smtClean="0"/>
              <a:t>22.03.2019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8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39C1-A314-4F93-8998-2A29514DC740}" type="datetime1">
              <a:rPr lang="de-DE" smtClean="0"/>
              <a:t>22.03.2019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41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38FF-81E6-4B66-B686-C3A4207FF276}" type="datetime1">
              <a:rPr lang="de-DE" smtClean="0"/>
              <a:t>22.03.2019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33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0B5E-B83C-4652-AFF5-BE41C25B6D2C}" type="datetime1">
              <a:rPr lang="de-DE" smtClean="0"/>
              <a:t>22.03.2019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60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92BBDDF-60EF-4930-A09F-304C9BFABB88}" type="datetime1">
              <a:rPr lang="de-DE" smtClean="0"/>
              <a:t>22.03.2019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05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7F8A2-F2A6-407A-AC14-D4D892B89775}" type="datetime1">
              <a:rPr lang="de-DE" smtClean="0"/>
              <a:t>22.03.2019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A15CEA-B6D5-409B-B9D6-A15F1AEC3E69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0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E2163-A204-4372-93BF-B46711E9D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Projektpräsentation</a:t>
            </a:r>
            <a:br>
              <a:rPr lang="de-DE" dirty="0"/>
            </a:br>
            <a:r>
              <a:rPr lang="de-DE" dirty="0"/>
              <a:t>PM SS2019</a:t>
            </a:r>
            <a:br>
              <a:rPr lang="de-DE" dirty="0"/>
            </a:br>
            <a:r>
              <a:rPr lang="de-DE" dirty="0"/>
              <a:t>Flying Penguins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84F0A0-AE56-4593-A2BE-DF5DAC2AA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4720646" cy="509669"/>
          </a:xfrm>
        </p:spPr>
        <p:txBody>
          <a:bodyPr/>
          <a:lstStyle/>
          <a:p>
            <a:r>
              <a:rPr lang="de-DE" dirty="0"/>
              <a:t>22.03.2019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C48E-3FB0-497C-A3DA-4E2AE828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E12F4D-56CB-456A-97ED-2A9A5C228748}"/>
              </a:ext>
            </a:extLst>
          </p:cNvPr>
          <p:cNvSpPr txBox="1"/>
          <p:nvPr/>
        </p:nvSpPr>
        <p:spPr>
          <a:xfrm>
            <a:off x="7384026" y="4591665"/>
            <a:ext cx="3667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Marie </a:t>
            </a:r>
            <a:r>
              <a:rPr lang="de-DE" dirty="0" err="1"/>
              <a:t>Barsalou</a:t>
            </a:r>
            <a:endParaRPr lang="de-DE" dirty="0"/>
          </a:p>
          <a:p>
            <a:pPr algn="r"/>
            <a:r>
              <a:rPr lang="de-DE" dirty="0"/>
              <a:t>Selin Alagöz</a:t>
            </a:r>
          </a:p>
          <a:p>
            <a:pPr algn="r"/>
            <a:r>
              <a:rPr lang="de-DE" dirty="0"/>
              <a:t>Konstantin Faust</a:t>
            </a:r>
          </a:p>
          <a:p>
            <a:pPr algn="r"/>
            <a:r>
              <a:rPr lang="de-DE" dirty="0"/>
              <a:t>Jannis Heinke</a:t>
            </a:r>
          </a:p>
          <a:p>
            <a:pPr algn="r"/>
            <a:r>
              <a:rPr lang="de-DE" dirty="0"/>
              <a:t>Aygün Selvi</a:t>
            </a:r>
          </a:p>
        </p:txBody>
      </p:sp>
    </p:spTree>
    <p:extLst>
      <p:ext uri="{BB962C8B-B14F-4D97-AF65-F5344CB8AC3E}">
        <p14:creationId xmlns:p14="http://schemas.microsoft.com/office/powerpoint/2010/main" val="357700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10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FCA9C1-0DB1-48D9-BA47-F474F057F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4" y="1813463"/>
            <a:ext cx="4070247" cy="4398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F4616B-49BA-444E-971F-3FC4FB398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79" y="1813463"/>
            <a:ext cx="6335994" cy="43984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Paper-Prototype, Anforderungsdokument</a:t>
            </a:r>
          </a:p>
        </p:txBody>
      </p:sp>
    </p:spTree>
    <p:extLst>
      <p:ext uri="{BB962C8B-B14F-4D97-AF65-F5344CB8AC3E}">
        <p14:creationId xmlns:p14="http://schemas.microsoft.com/office/powerpoint/2010/main" val="262178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Software-</a:t>
            </a:r>
            <a:r>
              <a:rPr lang="de-DE" sz="2600" dirty="0" err="1"/>
              <a:t>Prototyping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Projektplanung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83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Software-Prototyp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C0A37D-3621-481A-AB4D-44EE12DD6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47" y="1395571"/>
            <a:ext cx="5994732" cy="47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84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Projektplanung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47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14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AP-Tabelle, Projektstrukturplan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CF98A-BD69-4207-A3E4-7B9EA0B37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7" y="1536484"/>
            <a:ext cx="9551504" cy="41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7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AP-Tabelle, Projektstrukturplan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A5BE04-469D-486B-A0A3-4243ABB37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26" y="1286517"/>
            <a:ext cx="3582264" cy="477635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7BF1EC1-C7CA-4471-82EF-8420635D6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1779638"/>
            <a:ext cx="6336756" cy="35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5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Implementierung</a:t>
            </a:r>
          </a:p>
          <a:p>
            <a:pPr marL="0" indent="0">
              <a:buNone/>
            </a:pPr>
            <a:r>
              <a:rPr lang="de-DE" sz="2600" dirty="0"/>
              <a:t>Grafik-Design</a:t>
            </a:r>
          </a:p>
          <a:p>
            <a:pPr marL="0" indent="0">
              <a:buNone/>
            </a:pPr>
            <a:r>
              <a:rPr lang="de-DE" sz="2600" dirty="0"/>
              <a:t>Level-Design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96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Version 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5066C6-B01C-4DD1-A0AA-4CE1D601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79" y="1515704"/>
            <a:ext cx="4908071" cy="41215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0C7BFD0-E58F-4155-8040-BC9F3FF6E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952" y="1515704"/>
            <a:ext cx="5045532" cy="41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6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Phase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Implementierung</a:t>
            </a:r>
          </a:p>
          <a:p>
            <a:pPr marL="0" indent="0">
              <a:buNone/>
            </a:pPr>
            <a:r>
              <a:rPr lang="de-DE" sz="2600" dirty="0"/>
              <a:t>Grafik-Design</a:t>
            </a:r>
          </a:p>
          <a:p>
            <a:pPr marL="0" indent="0">
              <a:buNone/>
            </a:pPr>
            <a:r>
              <a:rPr lang="de-DE" sz="2600" dirty="0"/>
              <a:t>Level-Design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520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Beta-Version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7D49BA-B1AC-4DCA-9384-D73F133F7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1" y="1315549"/>
            <a:ext cx="5628640" cy="48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8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Unser Team</a:t>
            </a:r>
          </a:p>
          <a:p>
            <a:r>
              <a:rPr lang="de-DE" sz="2400" dirty="0">
                <a:solidFill>
                  <a:schemeClr val="tx1"/>
                </a:solidFill>
              </a:rPr>
              <a:t>Unser Projekt</a:t>
            </a:r>
          </a:p>
          <a:p>
            <a:r>
              <a:rPr lang="de-DE" sz="2400" dirty="0">
                <a:solidFill>
                  <a:schemeClr val="tx1"/>
                </a:solidFill>
              </a:rPr>
              <a:t>Prozesswahl und -anpassung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Wahl der Tools</a:t>
            </a:r>
          </a:p>
          <a:p>
            <a:r>
              <a:rPr lang="de-DE" sz="2400" dirty="0">
                <a:solidFill>
                  <a:schemeClr val="tx1"/>
                </a:solidFill>
              </a:rPr>
              <a:t>Projektphasen und Zwischenstände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Schwierigkeiten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2B3C2B-ACAA-4211-9528-000AC634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420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Phase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Beta-</a:t>
            </a:r>
            <a:r>
              <a:rPr lang="de-DE" sz="2600" dirty="0" err="1"/>
              <a:t>Testing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Bug-Fixing</a:t>
            </a:r>
          </a:p>
          <a:p>
            <a:pPr marL="0" indent="0">
              <a:buNone/>
            </a:pPr>
            <a:r>
              <a:rPr lang="de-DE" sz="2600" dirty="0"/>
              <a:t>Feinschliff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15F78F-7115-4859-A6E6-02CAFEDF9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1864402"/>
            <a:ext cx="3886911" cy="40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8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Endversion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771D97-A208-44AC-A832-333E8C9B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94" y="1224626"/>
            <a:ext cx="5418536" cy="47243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54A62C-918C-49E5-BCC0-DFF4D6DEE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4" y="1229977"/>
            <a:ext cx="5418536" cy="47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8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5EAE2-1033-4B5F-A6CB-87C6DBDF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9932B-6389-47C4-B428-57AA5333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Startschwierigkeiten</a:t>
            </a:r>
          </a:p>
          <a:p>
            <a:pPr lvl="1"/>
            <a:r>
              <a:rPr lang="de-DE" sz="2400" dirty="0"/>
              <a:t>neues Team: wer kann was?</a:t>
            </a:r>
          </a:p>
          <a:p>
            <a:pPr lvl="1"/>
            <a:r>
              <a:rPr lang="de-DE" sz="2400" dirty="0"/>
              <a:t>Fehlende Erfahrung</a:t>
            </a:r>
          </a:p>
          <a:p>
            <a:pPr lvl="1"/>
            <a:r>
              <a:rPr lang="de-DE" sz="2400" dirty="0"/>
              <a:t>Unsicherheit</a:t>
            </a:r>
          </a:p>
          <a:p>
            <a:r>
              <a:rPr lang="de-DE" sz="2400" dirty="0"/>
              <a:t>Kommunikation</a:t>
            </a:r>
          </a:p>
          <a:p>
            <a:r>
              <a:rPr lang="de-DE" sz="2400" dirty="0"/>
              <a:t>Kompatibilität</a:t>
            </a:r>
          </a:p>
          <a:p>
            <a:pPr lvl="1"/>
            <a:r>
              <a:rPr lang="de-DE" sz="2400" dirty="0"/>
              <a:t>Entwicklungsumgebung</a:t>
            </a:r>
          </a:p>
          <a:p>
            <a:pPr lvl="1"/>
            <a:r>
              <a:rPr lang="de-DE" sz="2400" dirty="0"/>
              <a:t>Java-Versionen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107557-D88C-4BA3-83B8-6C242882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563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5EAE2-1033-4B5F-A6CB-87C6DBDF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9932B-6389-47C4-B428-57AA5333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Zeitplanung: </a:t>
            </a:r>
          </a:p>
          <a:p>
            <a:pPr lvl="1"/>
            <a:r>
              <a:rPr lang="de-DE" sz="2400" dirty="0"/>
              <a:t>Koordination mit anderen Veranstaltungen</a:t>
            </a:r>
          </a:p>
          <a:p>
            <a:r>
              <a:rPr lang="de-DE" sz="2400" dirty="0"/>
              <a:t>Aufwandschätzung: </a:t>
            </a:r>
          </a:p>
          <a:p>
            <a:pPr lvl="1"/>
            <a:r>
              <a:rPr lang="de-DE" sz="2400" dirty="0"/>
              <a:t>Fehlschätzungen (positiv, negativ)</a:t>
            </a:r>
          </a:p>
          <a:p>
            <a:pPr lvl="1"/>
            <a:r>
              <a:rPr lang="de-DE" sz="2400" dirty="0"/>
              <a:t>Fähigkeiten einzelner Team-Mitglieder</a:t>
            </a:r>
          </a:p>
          <a:p>
            <a:r>
              <a:rPr lang="de-DE" sz="2400" dirty="0"/>
              <a:t>Programmierherausforderungen</a:t>
            </a:r>
          </a:p>
          <a:p>
            <a:pPr lvl="1"/>
            <a:r>
              <a:rPr lang="de-DE" sz="2400" dirty="0"/>
              <a:t>Kollisionen, Animationen</a:t>
            </a:r>
          </a:p>
          <a:p>
            <a:pPr marL="0" indent="-92583">
              <a:buNone/>
            </a:pPr>
            <a:r>
              <a:rPr lang="de-DE" sz="2400" dirty="0"/>
              <a:t>  Kundenzufriedenheit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107557-D88C-4BA3-83B8-6C242882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64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5811-71C1-4C24-B667-FA550E1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18E5D-5BEF-4300-93D5-C425C16B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Team-Erfahrung</a:t>
            </a:r>
          </a:p>
          <a:p>
            <a:pPr lvl="1"/>
            <a:r>
              <a:rPr lang="de-DE" sz="2400" dirty="0"/>
              <a:t>Stärken und Schwächen, Rollen</a:t>
            </a:r>
          </a:p>
          <a:p>
            <a:pPr lvl="1"/>
            <a:r>
              <a:rPr lang="de-DE" sz="2400" dirty="0"/>
              <a:t>Team-Motivation</a:t>
            </a:r>
          </a:p>
          <a:p>
            <a:pPr lvl="1"/>
            <a:r>
              <a:rPr lang="de-DE" sz="2400" dirty="0"/>
              <a:t>Erster „Projekterfolg“</a:t>
            </a:r>
          </a:p>
          <a:p>
            <a:r>
              <a:rPr lang="de-DE" sz="2400" dirty="0"/>
              <a:t>Wissen für folgende Projekte</a:t>
            </a:r>
          </a:p>
          <a:p>
            <a:pPr lvl="1"/>
            <a:r>
              <a:rPr lang="de-DE" sz="2400" dirty="0"/>
              <a:t>Großzügige Einarbeitungszeit einplanen</a:t>
            </a:r>
          </a:p>
          <a:p>
            <a:pPr lvl="1"/>
            <a:r>
              <a:rPr lang="de-DE" sz="2400" dirty="0"/>
              <a:t>Projektplanung fester Teil der täglichen Projektarbeit</a:t>
            </a:r>
          </a:p>
          <a:p>
            <a:pPr lvl="1"/>
            <a:r>
              <a:rPr lang="de-DE" sz="2400" dirty="0"/>
              <a:t>Planen vor dem Arbeiten</a:t>
            </a:r>
          </a:p>
          <a:p>
            <a:pPr lvl="1"/>
            <a:r>
              <a:rPr lang="de-DE" sz="2400" dirty="0"/>
              <a:t>An Risiken denken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BF90-A473-4510-9803-24A0CEA9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44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5811-71C1-4C24-B667-FA550E1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18E5D-5BEF-4300-93D5-C425C16B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Zeitdruck</a:t>
            </a:r>
          </a:p>
          <a:p>
            <a:pPr lvl="1"/>
            <a:r>
              <a:rPr lang="de-DE" sz="2400" dirty="0"/>
              <a:t>Machen statt Planen</a:t>
            </a:r>
          </a:p>
          <a:p>
            <a:pPr lvl="1"/>
            <a:r>
              <a:rPr lang="de-DE" sz="2400" dirty="0"/>
              <a:t>Wenig Techniken/Methoden der Projektplanung kennengelernt</a:t>
            </a:r>
          </a:p>
          <a:p>
            <a:pPr lvl="1"/>
            <a:r>
              <a:rPr lang="de-DE" sz="2400" dirty="0"/>
              <a:t>Wenig Einarbeitungszeit in die Theorie des Projektmanagements</a:t>
            </a:r>
          </a:p>
          <a:p>
            <a:r>
              <a:rPr lang="de-DE" sz="2400" dirty="0"/>
              <a:t>Kleines Projekt deckt nicht alle Fragen des Projektmanagements ab</a:t>
            </a:r>
          </a:p>
          <a:p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BF90-A473-4510-9803-24A0CEA9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106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5811-71C1-4C24-B667-FA550E1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18E5D-5BEF-4300-93D5-C425C16B3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22" y="1845734"/>
            <a:ext cx="7704557" cy="4023360"/>
          </a:xfrm>
        </p:spPr>
        <p:txBody>
          <a:bodyPr/>
          <a:lstStyle/>
          <a:p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BF90-A473-4510-9803-24A0CEA9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26</a:t>
            </a:fld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0296E77-B6FD-4A2E-92A7-D531C604A815}"/>
              </a:ext>
            </a:extLst>
          </p:cNvPr>
          <p:cNvSpPr/>
          <p:nvPr/>
        </p:nvSpPr>
        <p:spPr>
          <a:xfrm>
            <a:off x="1219200" y="2841523"/>
            <a:ext cx="1425677" cy="105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03ADFA6-B272-4270-8FA2-98238C716119}"/>
              </a:ext>
            </a:extLst>
          </p:cNvPr>
          <p:cNvSpPr txBox="1"/>
          <p:nvPr/>
        </p:nvSpPr>
        <p:spPr>
          <a:xfrm>
            <a:off x="3264309" y="2851732"/>
            <a:ext cx="543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Zufrieden mit dem Ergebnis</a:t>
            </a:r>
          </a:p>
          <a:p>
            <a:r>
              <a:rPr lang="de-DE" sz="2400" dirty="0"/>
              <a:t>Wissen fürs kommende Projekt</a:t>
            </a:r>
          </a:p>
          <a:p>
            <a:r>
              <a:rPr lang="de-DE" sz="2400" dirty="0"/>
              <a:t>Mehr Zeit für PM wäre schön gewesen</a:t>
            </a:r>
          </a:p>
        </p:txBody>
      </p:sp>
    </p:spTree>
    <p:extLst>
      <p:ext uri="{BB962C8B-B14F-4D97-AF65-F5344CB8AC3E}">
        <p14:creationId xmlns:p14="http://schemas.microsoft.com/office/powerpoint/2010/main" val="215654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8EAB5F-9944-468B-B3B1-E644F7B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27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17BC123-1F64-4AD1-BB7D-5D76952CEE86}"/>
              </a:ext>
            </a:extLst>
          </p:cNvPr>
          <p:cNvSpPr txBox="1">
            <a:spLocks/>
          </p:cNvSpPr>
          <p:nvPr/>
        </p:nvSpPr>
        <p:spPr>
          <a:xfrm>
            <a:off x="2878036" y="2379407"/>
            <a:ext cx="6508954" cy="156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Vielen Dank </a:t>
            </a:r>
          </a:p>
          <a:p>
            <a:pPr algn="ctr"/>
            <a:r>
              <a:rPr lang="de-DE" dirty="0"/>
              <a:t>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21729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8EAB5F-9944-468B-B3B1-E644F7B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28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17BC123-1F64-4AD1-BB7D-5D76952CEE86}"/>
              </a:ext>
            </a:extLst>
          </p:cNvPr>
          <p:cNvSpPr txBox="1">
            <a:spLocks/>
          </p:cNvSpPr>
          <p:nvPr/>
        </p:nvSpPr>
        <p:spPr>
          <a:xfrm>
            <a:off x="5017401" y="2705948"/>
            <a:ext cx="2157198" cy="7253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Fragen?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018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ACA820E-3B03-49AD-9075-4604914CE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30181"/>
              </p:ext>
            </p:extLst>
          </p:nvPr>
        </p:nvGraphicFramePr>
        <p:xfrm>
          <a:off x="1154083" y="2091691"/>
          <a:ext cx="10058400" cy="4013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050">
                  <a:extLst>
                    <a:ext uri="{9D8B030D-6E8A-4147-A177-3AD203B41FA5}">
                      <a16:colId xmlns:a16="http://schemas.microsoft.com/office/drawing/2014/main" val="2655966764"/>
                    </a:ext>
                  </a:extLst>
                </a:gridCol>
                <a:gridCol w="8225350">
                  <a:extLst>
                    <a:ext uri="{9D8B030D-6E8A-4147-A177-3AD203B41FA5}">
                      <a16:colId xmlns:a16="http://schemas.microsoft.com/office/drawing/2014/main" val="1662582203"/>
                    </a:ext>
                  </a:extLst>
                </a:gridCol>
              </a:tblGrid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Marie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Projektleitung, Level-Design, Grafik-Design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71892"/>
                  </a:ext>
                </a:extLst>
              </a:tr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Selin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Projektplanung, UI-Design, Programmierung (UI)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907619"/>
                  </a:ext>
                </a:extLst>
              </a:tr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Konstantin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Content-Beschaffung, Programmierung, Springer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431882"/>
                  </a:ext>
                </a:extLst>
              </a:tr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Jannis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Programmierung (Spielmechanik)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19199"/>
                  </a:ext>
                </a:extLst>
              </a:tr>
              <a:tr h="1245651">
                <a:tc>
                  <a:txBody>
                    <a:bodyPr/>
                    <a:lstStyle/>
                    <a:p>
                      <a:r>
                        <a:rPr lang="de-DE" sz="2400" dirty="0"/>
                        <a:t>Aygün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Programmierung (Spielmechanik), </a:t>
                      </a:r>
                      <a:r>
                        <a:rPr lang="de-DE" sz="2400" dirty="0" err="1"/>
                        <a:t>Git-Merging</a:t>
                      </a:r>
                      <a:endParaRPr lang="de-DE" sz="2400" dirty="0"/>
                    </a:p>
                    <a:p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571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FAAC00-D89C-44A7-8B69-0DA6FF30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35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84EA-94AD-44FB-BDC3-2D340598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E9064-3963-4755-8764-B16FB4152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2258689"/>
            <a:ext cx="10058400" cy="4023360"/>
          </a:xfrm>
        </p:spPr>
        <p:txBody>
          <a:bodyPr>
            <a:normAutofit/>
          </a:bodyPr>
          <a:lstStyle/>
          <a:p>
            <a:r>
              <a:rPr lang="de-DE" sz="2400" dirty="0"/>
              <a:t>Ziel: Mini-Computerspiel für gelegentlichen Spielspaß</a:t>
            </a:r>
          </a:p>
          <a:p>
            <a:endParaRPr lang="de-DE" sz="2400" dirty="0"/>
          </a:p>
          <a:p>
            <a:r>
              <a:rPr lang="de-DE" sz="2400" dirty="0"/>
              <a:t>Pyramiden-Labyrinth-Dungeon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257454-B594-4475-B7EE-0CB9312E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63AC9E-50E5-403F-B8B8-944BCA959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9" b="61351"/>
          <a:stretch/>
        </p:blipFill>
        <p:spPr>
          <a:xfrm>
            <a:off x="2450376" y="4015409"/>
            <a:ext cx="7619047" cy="1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84EA-94AD-44FB-BDC3-2D340598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E9064-3963-4755-8764-B16FB4152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2258689"/>
            <a:ext cx="10058400" cy="4023360"/>
          </a:xfrm>
        </p:spPr>
        <p:txBody>
          <a:bodyPr>
            <a:normAutofit/>
          </a:bodyPr>
          <a:lstStyle/>
          <a:p>
            <a:r>
              <a:rPr lang="de-DE" sz="2400" dirty="0"/>
              <a:t>2D-Grafik: realisierbar (viele Vorlagen, selber erstellen)</a:t>
            </a:r>
          </a:p>
          <a:p>
            <a:r>
              <a:rPr lang="de-DE" sz="2400" dirty="0"/>
              <a:t>Mehrere Levels mit speicherbarem Fortschritt</a:t>
            </a:r>
          </a:p>
          <a:p>
            <a:r>
              <a:rPr lang="de-DE" sz="2400" dirty="0"/>
              <a:t>Kurze Levels: schneller Spielspaß</a:t>
            </a:r>
          </a:p>
          <a:p>
            <a:r>
              <a:rPr lang="de-DE" sz="2400" dirty="0"/>
              <a:t>Offline spielbar</a:t>
            </a:r>
          </a:p>
          <a:p>
            <a:r>
              <a:rPr lang="de-DE" sz="2400" dirty="0"/>
              <a:t>Spielschwierigkeit: </a:t>
            </a:r>
            <a:r>
              <a:rPr lang="de-DE" sz="2400" dirty="0" err="1"/>
              <a:t>Darkmode</a:t>
            </a:r>
            <a:r>
              <a:rPr lang="de-DE" sz="2400" dirty="0"/>
              <a:t>, Labyrinth, Knobeln </a:t>
            </a: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257454-B594-4475-B7EE-0CB9312E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43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97B6-5BC4-4644-AC2F-35F49C37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Prozesswahl und -anpassung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8DAD03-8B82-4E21-96A4-5759ED4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180031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Spiralmodell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Frühe Prototypen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Anpassung: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Iterativ: Kundenfeedback, Verbesserungen, regelmäßige Team-Meetings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Inkrementell: Fertige Teilprodukte/Zwischenprodukte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4D56F6-4BDC-45FB-BFB4-45156104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45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46714-54A6-42F5-B6BD-2D6FEB1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A3C84-FD55-44E2-AABB-8818D6D0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/>
              <a:t>Programmbibliothek: </a:t>
            </a:r>
          </a:p>
          <a:p>
            <a:pPr marL="354013" lvl="1" indent="-153988"/>
            <a:r>
              <a:rPr lang="de-DE" sz="2000" dirty="0" err="1"/>
              <a:t>libGDX</a:t>
            </a:r>
            <a:r>
              <a:rPr lang="de-DE" sz="2000" dirty="0"/>
              <a:t> (Java)</a:t>
            </a:r>
          </a:p>
          <a:p>
            <a:r>
              <a:rPr lang="de-DE" dirty="0"/>
              <a:t>IDE: </a:t>
            </a:r>
          </a:p>
          <a:p>
            <a:pPr lvl="1"/>
            <a:r>
              <a:rPr lang="de-DE" sz="2000" dirty="0" err="1"/>
              <a:t>Eclipse</a:t>
            </a:r>
            <a:r>
              <a:rPr lang="de-DE" sz="2000" dirty="0"/>
              <a:t>, </a:t>
            </a:r>
            <a:r>
              <a:rPr lang="de-DE" sz="2000" dirty="0" err="1"/>
              <a:t>IntelliJ</a:t>
            </a:r>
            <a:endParaRPr lang="de-DE" sz="2000" dirty="0"/>
          </a:p>
          <a:p>
            <a:r>
              <a:rPr lang="de-DE" dirty="0"/>
              <a:t>Versionsverwaltung: </a:t>
            </a:r>
          </a:p>
          <a:p>
            <a:pPr lvl="1"/>
            <a:r>
              <a:rPr lang="de-DE" sz="2000" dirty="0" err="1"/>
              <a:t>Git</a:t>
            </a:r>
            <a:endParaRPr lang="de-DE" sz="2000" dirty="0"/>
          </a:p>
          <a:p>
            <a:r>
              <a:rPr lang="de-DE" dirty="0"/>
              <a:t>Projektmanagement: </a:t>
            </a:r>
          </a:p>
          <a:p>
            <a:pPr lvl="1"/>
            <a:r>
              <a:rPr lang="de-DE" sz="2000" dirty="0"/>
              <a:t>Excel, Word, PowerPoint, Papier</a:t>
            </a:r>
          </a:p>
          <a:p>
            <a:r>
              <a:rPr lang="de-DE" dirty="0"/>
              <a:t>Hilfsprogramme: </a:t>
            </a:r>
          </a:p>
          <a:p>
            <a:pPr lvl="1"/>
            <a:r>
              <a:rPr lang="de-DE" sz="2000" dirty="0"/>
              <a:t>Level-Design: </a:t>
            </a:r>
            <a:r>
              <a:rPr lang="de-DE" sz="2000" dirty="0" err="1"/>
              <a:t>Tiled</a:t>
            </a:r>
            <a:r>
              <a:rPr lang="de-DE" sz="2000" dirty="0"/>
              <a:t> (</a:t>
            </a:r>
            <a:r>
              <a:rPr lang="de-DE" sz="2000" dirty="0" err="1"/>
              <a:t>Tilemap</a:t>
            </a:r>
            <a:r>
              <a:rPr lang="de-DE" sz="2000" dirty="0"/>
              <a:t> Editor)</a:t>
            </a:r>
          </a:p>
          <a:p>
            <a:pPr lvl="1"/>
            <a:r>
              <a:rPr lang="de-DE" sz="2000" dirty="0"/>
              <a:t>Sprites: RPG Maker, GIMP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DBD880-951E-44E4-9747-8B3C7988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0E80C-D4F0-49F8-A72F-8C874DE8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Projektphasen und Zwischenstände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9737A-E500-47C7-B9EF-EF7D1E2C5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125" y="2086892"/>
            <a:ext cx="10058400" cy="4023360"/>
          </a:xfrm>
        </p:spPr>
        <p:txBody>
          <a:bodyPr>
            <a:normAutofit/>
          </a:bodyPr>
          <a:lstStyle/>
          <a:p>
            <a:r>
              <a:rPr lang="de-DE" sz="2400" dirty="0"/>
              <a:t>Meilensteine: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Paper-Prototype, Anforderungsdokument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Software-Prototyp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AP-Tabelle, Projektstrukturplan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Version 1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Beta-Version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Endversion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5B9156-5931-4148-A1BC-AA574EB7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90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 fontScale="92500" lnSpcReduction="20000"/>
          </a:bodyPr>
          <a:lstStyle/>
          <a:p>
            <a:r>
              <a:rPr lang="de-DE" sz="2600" dirty="0"/>
              <a:t>Game-Design</a:t>
            </a:r>
          </a:p>
          <a:p>
            <a:r>
              <a:rPr lang="de-DE" sz="2600" dirty="0"/>
              <a:t>Anforderungsanalyse</a:t>
            </a:r>
          </a:p>
          <a:p>
            <a:r>
              <a:rPr lang="de-DE" sz="2600" dirty="0"/>
              <a:t>Paper-</a:t>
            </a:r>
            <a:r>
              <a:rPr lang="de-DE" sz="2600" dirty="0" err="1"/>
              <a:t>Prototyping</a:t>
            </a:r>
            <a:endParaRPr lang="de-DE" sz="2600" dirty="0"/>
          </a:p>
          <a:p>
            <a:r>
              <a:rPr lang="de-DE" sz="2600" dirty="0"/>
              <a:t>Framework-Recherche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01758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397</Words>
  <Application>Microsoft Office PowerPoint</Application>
  <PresentationFormat>Breitbild</PresentationFormat>
  <Paragraphs>172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Rückblick</vt:lpstr>
      <vt:lpstr>Projektpräsentation PM SS2019 Flying Penguins</vt:lpstr>
      <vt:lpstr>Übersicht</vt:lpstr>
      <vt:lpstr>Unser Team</vt:lpstr>
      <vt:lpstr>Unser Projekt</vt:lpstr>
      <vt:lpstr>Unser Projekt</vt:lpstr>
      <vt:lpstr>Prozesswahl und -anpassung</vt:lpstr>
      <vt:lpstr>Wahl der Tools</vt:lpstr>
      <vt:lpstr>Projektphasen und Zwischenstände</vt:lpstr>
      <vt:lpstr>1. Phase</vt:lpstr>
      <vt:lpstr>PowerPoint-Präsentation</vt:lpstr>
      <vt:lpstr>2. Phase</vt:lpstr>
      <vt:lpstr>PowerPoint-Präsentation</vt:lpstr>
      <vt:lpstr>3. Phase</vt:lpstr>
      <vt:lpstr>PowerPoint-Präsentation</vt:lpstr>
      <vt:lpstr>PowerPoint-Präsentation</vt:lpstr>
      <vt:lpstr>4. Phase</vt:lpstr>
      <vt:lpstr>PowerPoint-Präsentation</vt:lpstr>
      <vt:lpstr>5. Phase </vt:lpstr>
      <vt:lpstr>PowerPoint-Präsentation</vt:lpstr>
      <vt:lpstr>6. Phase </vt:lpstr>
      <vt:lpstr>PowerPoint-Präsentation</vt:lpstr>
      <vt:lpstr>Schwierigkeiten</vt:lpstr>
      <vt:lpstr>Schwierigkeiten</vt:lpstr>
      <vt:lpstr>Fazit</vt:lpstr>
      <vt:lpstr>Fazit</vt:lpstr>
      <vt:lpstr>Fazit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Statusbericht 14.03.2019 Flying Penguins</dc:title>
  <dc:creator>Selin Alagöz</dc:creator>
  <cp:lastModifiedBy>Selin Alagöz</cp:lastModifiedBy>
  <cp:revision>45</cp:revision>
  <dcterms:created xsi:type="dcterms:W3CDTF">2019-03-14T08:12:12Z</dcterms:created>
  <dcterms:modified xsi:type="dcterms:W3CDTF">2019-03-22T08:51:19Z</dcterms:modified>
</cp:coreProperties>
</file>